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Lst>
  <p:sldSz cx="6858000" cy="9906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620"/>
    <a:srgbClr val="FFE9A3"/>
    <a:srgbClr val="FFEC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5856" autoAdjust="0"/>
  </p:normalViewPr>
  <p:slideViewPr>
    <p:cSldViewPr snapToGrid="0">
      <p:cViewPr varScale="1">
        <p:scale>
          <a:sx n="79" d="100"/>
          <a:sy n="79" d="100"/>
        </p:scale>
        <p:origin x="2316"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F68A8E-7E73-45C5-9E40-B9B50D795FFF}" type="datetimeFigureOut">
              <a:rPr lang="en-IE" smtClean="0"/>
              <a:t>16/10/2025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2424220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F68A8E-7E73-45C5-9E40-B9B50D795FFF}" type="datetimeFigureOut">
              <a:rPr lang="en-IE" smtClean="0"/>
              <a:t>16/10/2025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3761521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F68A8E-7E73-45C5-9E40-B9B50D795FFF}" type="datetimeFigureOut">
              <a:rPr lang="en-IE" smtClean="0"/>
              <a:t>16/10/2025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3168061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F68A8E-7E73-45C5-9E40-B9B50D795FFF}" type="datetimeFigureOut">
              <a:rPr lang="en-IE" smtClean="0"/>
              <a:t>16/10/2025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1536922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F68A8E-7E73-45C5-9E40-B9B50D795FFF}" type="datetimeFigureOut">
              <a:rPr lang="en-IE" smtClean="0"/>
              <a:t>16/10/2025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2935775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F68A8E-7E73-45C5-9E40-B9B50D795FFF}" type="datetimeFigureOut">
              <a:rPr lang="en-IE" smtClean="0"/>
              <a:t>16/10/2025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3615286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F68A8E-7E73-45C5-9E40-B9B50D795FFF}" type="datetimeFigureOut">
              <a:rPr lang="en-IE" smtClean="0"/>
              <a:t>16/10/2025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1168236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F68A8E-7E73-45C5-9E40-B9B50D795FFF}" type="datetimeFigureOut">
              <a:rPr lang="en-IE" smtClean="0"/>
              <a:t>16/10/2025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2960655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68A8E-7E73-45C5-9E40-B9B50D795FFF}" type="datetimeFigureOut">
              <a:rPr lang="en-IE" smtClean="0"/>
              <a:t>16/10/2025</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3508693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BF68A8E-7E73-45C5-9E40-B9B50D795FFF}" type="datetimeFigureOut">
              <a:rPr lang="en-IE" smtClean="0"/>
              <a:t>16/10/2025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16858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BF68A8E-7E73-45C5-9E40-B9B50D795FFF}" type="datetimeFigureOut">
              <a:rPr lang="en-IE" smtClean="0"/>
              <a:t>16/10/2025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25D1653-2401-4CCB-848B-C6CD07049DFF}" type="slidenum">
              <a:rPr lang="en-IE" smtClean="0"/>
              <a:t>‹#›</a:t>
            </a:fld>
            <a:endParaRPr lang="en-IE"/>
          </a:p>
        </p:txBody>
      </p:sp>
    </p:spTree>
    <p:extLst>
      <p:ext uri="{BB962C8B-B14F-4D97-AF65-F5344CB8AC3E}">
        <p14:creationId xmlns:p14="http://schemas.microsoft.com/office/powerpoint/2010/main" val="1629316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BF68A8E-7E73-45C5-9E40-B9B50D795FFF}" type="datetimeFigureOut">
              <a:rPr lang="en-IE" smtClean="0"/>
              <a:t>16/10/2025</a:t>
            </a:fld>
            <a:endParaRPr lang="en-I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25D1653-2401-4CCB-848B-C6CD07049DFF}" type="slidenum">
              <a:rPr lang="en-IE" smtClean="0"/>
              <a:t>‹#›</a:t>
            </a:fld>
            <a:endParaRPr lang="en-IE"/>
          </a:p>
        </p:txBody>
      </p:sp>
    </p:spTree>
    <p:extLst>
      <p:ext uri="{BB962C8B-B14F-4D97-AF65-F5344CB8AC3E}">
        <p14:creationId xmlns:p14="http://schemas.microsoft.com/office/powerpoint/2010/main" val="11195245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004AA0-2753-43E8-AC6B-5963379C0234}"/>
              </a:ext>
            </a:extLst>
          </p:cNvPr>
          <p:cNvSpPr>
            <a:spLocks noGrp="1"/>
          </p:cNvSpPr>
          <p:nvPr>
            <p:ph type="title"/>
          </p:nvPr>
        </p:nvSpPr>
        <p:spPr>
          <a:xfrm>
            <a:off x="267628" y="386635"/>
            <a:ext cx="5752573" cy="503702"/>
          </a:xfrm>
        </p:spPr>
        <p:txBody>
          <a:bodyPr>
            <a:normAutofit fontScale="90000"/>
          </a:bodyPr>
          <a:lstStyle/>
          <a:p>
            <a:r>
              <a:rPr lang="en-IE" sz="2400" b="1" dirty="0"/>
              <a:t>12 The Hill, Stillorgan, </a:t>
            </a:r>
            <a:br>
              <a:rPr lang="en-IE" sz="2400" b="1" dirty="0"/>
            </a:br>
            <a:r>
              <a:rPr lang="en-IE" sz="2400" b="1" dirty="0"/>
              <a:t>Co Dublin, A94 R125</a:t>
            </a:r>
            <a:br>
              <a:rPr lang="en-IE" sz="2400" b="1" dirty="0">
                <a:solidFill>
                  <a:srgbClr val="004620"/>
                </a:solidFill>
              </a:rPr>
            </a:br>
            <a:r>
              <a:rPr lang="en-IE" sz="400" b="1" dirty="0">
                <a:solidFill>
                  <a:srgbClr val="004620"/>
                </a:solidFill>
                <a:latin typeface="+mn-lt"/>
              </a:rPr>
              <a:t>________________________________________________________________________________________________________________________________________________________</a:t>
            </a:r>
            <a:br>
              <a:rPr lang="en-IE" sz="914" b="1" dirty="0">
                <a:solidFill>
                  <a:srgbClr val="004620"/>
                </a:solidFill>
              </a:rPr>
            </a:br>
            <a:br>
              <a:rPr lang="en-IE" sz="914" b="1" dirty="0">
                <a:solidFill>
                  <a:srgbClr val="FF0000"/>
                </a:solidFill>
              </a:rPr>
            </a:br>
            <a:endParaRPr lang="en-IE" sz="914" b="1" dirty="0">
              <a:solidFill>
                <a:srgbClr val="FF0000"/>
              </a:solidFill>
            </a:endParaRPr>
          </a:p>
        </p:txBody>
      </p:sp>
      <p:sp>
        <p:nvSpPr>
          <p:cNvPr id="5" name="Content Placeholder 4">
            <a:extLst>
              <a:ext uri="{FF2B5EF4-FFF2-40B4-BE49-F238E27FC236}">
                <a16:creationId xmlns:a16="http://schemas.microsoft.com/office/drawing/2014/main" id="{F31B8501-F917-4BEC-9ECC-6E7E3AEB8CF2}"/>
              </a:ext>
            </a:extLst>
          </p:cNvPr>
          <p:cNvSpPr>
            <a:spLocks noGrp="1"/>
          </p:cNvSpPr>
          <p:nvPr>
            <p:ph idx="1"/>
          </p:nvPr>
        </p:nvSpPr>
        <p:spPr>
          <a:xfrm>
            <a:off x="267628" y="890337"/>
            <a:ext cx="6322742" cy="9015663"/>
          </a:xfrm>
        </p:spPr>
        <p:txBody>
          <a:bodyPr>
            <a:normAutofit fontScale="25000" lnSpcReduction="20000"/>
          </a:bodyPr>
          <a:lstStyle/>
          <a:p>
            <a:pPr marL="0" indent="0">
              <a:buNone/>
            </a:pPr>
            <a:r>
              <a:rPr lang="en-IE" sz="3600" dirty="0">
                <a:solidFill>
                  <a:srgbClr val="FF0000"/>
                </a:solidFill>
              </a:rPr>
              <a:t> </a:t>
            </a:r>
            <a:r>
              <a:rPr lang="en-IE" sz="8800" b="1" dirty="0">
                <a:solidFill>
                  <a:srgbClr val="FF0000"/>
                </a:solidFill>
              </a:rPr>
              <a:t>For Sale </a:t>
            </a:r>
            <a:r>
              <a:rPr lang="en-IE" sz="6400" dirty="0">
                <a:solidFill>
                  <a:srgbClr val="FF0000"/>
                </a:solidFill>
              </a:rPr>
              <a:t>		                             </a:t>
            </a:r>
            <a:endParaRPr lang="en-IE" sz="8800" b="1" dirty="0"/>
          </a:p>
          <a:p>
            <a:pPr marL="0" indent="0">
              <a:buNone/>
            </a:pPr>
            <a:endParaRPr lang="en-IE" sz="2194" b="1" dirty="0"/>
          </a:p>
          <a:p>
            <a:pPr marL="0" indent="0">
              <a:buNone/>
            </a:pPr>
            <a:endParaRPr lang="en-IE" sz="2194" b="1" dirty="0"/>
          </a:p>
          <a:p>
            <a:pPr marL="0" indent="0">
              <a:buNone/>
            </a:pPr>
            <a:endParaRPr lang="en-IE" sz="2194" b="1" dirty="0"/>
          </a:p>
          <a:p>
            <a:pPr marL="0" indent="0">
              <a:buNone/>
            </a:pPr>
            <a:endParaRPr lang="en-IE" sz="2194" b="1" dirty="0"/>
          </a:p>
          <a:p>
            <a:pPr marL="0" indent="0">
              <a:buNone/>
            </a:pPr>
            <a:endParaRPr lang="en-IE" dirty="0"/>
          </a:p>
          <a:p>
            <a:pPr marL="0" indent="0">
              <a:buNone/>
            </a:pPr>
            <a:endParaRPr lang="en-IE" sz="731" dirty="0"/>
          </a:p>
          <a:p>
            <a:pPr marL="0" indent="0">
              <a:buNone/>
            </a:pPr>
            <a:endParaRPr lang="en-IE" sz="1463" dirty="0">
              <a:solidFill>
                <a:srgbClr val="FF0000"/>
              </a:solidFill>
            </a:endParaRPr>
          </a:p>
          <a:p>
            <a:pPr marL="0" indent="0">
              <a:buNone/>
            </a:pPr>
            <a:endParaRPr lang="en-IE" sz="1463" dirty="0">
              <a:solidFill>
                <a:srgbClr val="FF0000"/>
              </a:solidFill>
            </a:endParaRPr>
          </a:p>
          <a:p>
            <a:pPr marL="0" indent="0">
              <a:buNone/>
            </a:pPr>
            <a:endParaRPr lang="en-IE" sz="1463" dirty="0">
              <a:solidFill>
                <a:srgbClr val="FF0000"/>
              </a:solidFill>
            </a:endParaRPr>
          </a:p>
          <a:p>
            <a:pPr marL="0" indent="0">
              <a:buNone/>
            </a:pPr>
            <a:endParaRPr lang="en-IE" sz="1463" dirty="0">
              <a:solidFill>
                <a:srgbClr val="FF0000"/>
              </a:solidFill>
            </a:endParaRPr>
          </a:p>
          <a:p>
            <a:pPr marL="0" indent="0">
              <a:buNone/>
            </a:pPr>
            <a:endParaRPr lang="en-IE" sz="1463" dirty="0">
              <a:solidFill>
                <a:srgbClr val="FF0000"/>
              </a:solidFill>
            </a:endParaRPr>
          </a:p>
          <a:p>
            <a:pPr marL="0" indent="0">
              <a:buNone/>
            </a:pPr>
            <a:endParaRPr lang="en-IE" sz="1400" dirty="0">
              <a:solidFill>
                <a:srgbClr val="FF0000"/>
              </a:solidFill>
            </a:endParaRPr>
          </a:p>
          <a:p>
            <a:pPr marL="0" indent="0">
              <a:buNone/>
            </a:pPr>
            <a:endParaRPr lang="en-IE" sz="1400" dirty="0"/>
          </a:p>
          <a:p>
            <a:pPr marL="0" indent="0">
              <a:buNone/>
            </a:pPr>
            <a:endParaRPr lang="en-IE" sz="1400" dirty="0"/>
          </a:p>
          <a:p>
            <a:pPr marL="0" indent="0">
              <a:buNone/>
            </a:pPr>
            <a:endParaRPr lang="en-IE" sz="1400" dirty="0"/>
          </a:p>
          <a:p>
            <a:pPr marL="0" indent="0">
              <a:buNone/>
            </a:pPr>
            <a:endParaRPr lang="en-IE" sz="1400" dirty="0"/>
          </a:p>
          <a:p>
            <a:pPr marL="0" indent="0">
              <a:buNone/>
            </a:pPr>
            <a:endParaRPr lang="en-IE" sz="2200" dirty="0"/>
          </a:p>
          <a:p>
            <a:pPr marL="0" indent="0">
              <a:buNone/>
            </a:pPr>
            <a:endParaRPr lang="en-IE" sz="2200" dirty="0"/>
          </a:p>
          <a:p>
            <a:pPr marL="0" indent="0">
              <a:buNone/>
            </a:pPr>
            <a:endParaRPr lang="en-IE" sz="2200" dirty="0"/>
          </a:p>
          <a:p>
            <a:pPr marL="0" indent="0">
              <a:buNone/>
            </a:pPr>
            <a:endParaRPr lang="en-IE" sz="3100" dirty="0">
              <a:solidFill>
                <a:srgbClr val="FF0000"/>
              </a:solidFill>
            </a:endParaRPr>
          </a:p>
          <a:p>
            <a:pPr marL="0" indent="0">
              <a:buNone/>
            </a:pPr>
            <a:endParaRPr lang="en-IE" sz="3400" dirty="0">
              <a:solidFill>
                <a:srgbClr val="FF0000"/>
              </a:solidFill>
            </a:endParaRPr>
          </a:p>
          <a:p>
            <a:pPr marL="0" indent="0">
              <a:buNone/>
            </a:pPr>
            <a:endParaRPr lang="en-IE" sz="4300" dirty="0">
              <a:solidFill>
                <a:srgbClr val="FF0000"/>
              </a:solidFill>
            </a:endParaRPr>
          </a:p>
          <a:p>
            <a:pPr marL="0" indent="0">
              <a:buNone/>
            </a:pPr>
            <a:endParaRPr lang="en-IE" sz="3400" dirty="0">
              <a:solidFill>
                <a:srgbClr val="FF0000"/>
              </a:solidFill>
            </a:endParaRPr>
          </a:p>
          <a:p>
            <a:pPr marL="0" indent="0">
              <a:buNone/>
            </a:pPr>
            <a:endParaRPr lang="en-IE" sz="3400" b="1" dirty="0">
              <a:solidFill>
                <a:srgbClr val="FF0000"/>
              </a:solidFill>
            </a:endParaRPr>
          </a:p>
          <a:p>
            <a:pPr marL="0" indent="0">
              <a:buNone/>
            </a:pPr>
            <a:endParaRPr lang="en-IE" sz="2000" b="1" dirty="0">
              <a:solidFill>
                <a:srgbClr val="FF0000"/>
              </a:solidFill>
            </a:endParaRPr>
          </a:p>
          <a:p>
            <a:pPr marL="0" indent="0">
              <a:buNone/>
            </a:pPr>
            <a:endParaRPr lang="en-IE" sz="6400" b="1" dirty="0">
              <a:solidFill>
                <a:srgbClr val="FF0000"/>
              </a:solidFill>
            </a:endParaRPr>
          </a:p>
          <a:p>
            <a:pPr marL="0" indent="0">
              <a:lnSpc>
                <a:spcPct val="120000"/>
              </a:lnSpc>
              <a:spcBef>
                <a:spcPts val="0"/>
              </a:spcBef>
              <a:buNone/>
            </a:pPr>
            <a:endParaRPr lang="en-IE" sz="5600" dirty="0">
              <a:solidFill>
                <a:srgbClr val="FF0000"/>
              </a:solidFill>
            </a:endParaRPr>
          </a:p>
          <a:p>
            <a:pPr marL="0" indent="0">
              <a:lnSpc>
                <a:spcPct val="120000"/>
              </a:lnSpc>
              <a:spcBef>
                <a:spcPts val="0"/>
              </a:spcBef>
              <a:buNone/>
            </a:pPr>
            <a:endParaRPr lang="en-IE" sz="5600" dirty="0"/>
          </a:p>
          <a:p>
            <a:pPr marL="0" indent="0">
              <a:lnSpc>
                <a:spcPct val="120000"/>
              </a:lnSpc>
              <a:spcBef>
                <a:spcPts val="0"/>
              </a:spcBef>
              <a:buNone/>
            </a:pPr>
            <a:endParaRPr lang="en-IE" sz="800" b="1" dirty="0"/>
          </a:p>
          <a:p>
            <a:pPr marL="0" indent="0">
              <a:lnSpc>
                <a:spcPct val="120000"/>
              </a:lnSpc>
              <a:spcBef>
                <a:spcPts val="0"/>
              </a:spcBef>
              <a:buNone/>
            </a:pPr>
            <a:endParaRPr lang="en-IE" sz="4000" b="1" dirty="0"/>
          </a:p>
          <a:p>
            <a:pPr lvl="0"/>
            <a:r>
              <a:rPr lang="en-IE" sz="6000" dirty="0"/>
              <a:t>Freehold two storey building of c.122 sq.m.</a:t>
            </a:r>
          </a:p>
          <a:p>
            <a:pPr lvl="0"/>
            <a:r>
              <a:rPr lang="en-IE" sz="6000" dirty="0"/>
              <a:t>Full vacant possession</a:t>
            </a:r>
          </a:p>
          <a:p>
            <a:pPr lvl="0"/>
            <a:r>
              <a:rPr lang="en-IE" sz="6000" dirty="0"/>
              <a:t>Adjacent to new apartment development (Stillorgan Orchard pub Site) </a:t>
            </a:r>
          </a:p>
          <a:p>
            <a:pPr lvl="0"/>
            <a:r>
              <a:rPr lang="en-IE" sz="6000" dirty="0"/>
              <a:t>Located opposite new 377 unit apartment development  </a:t>
            </a:r>
          </a:p>
          <a:p>
            <a:pPr lvl="0"/>
            <a:r>
              <a:rPr lang="en-IE" sz="6000" dirty="0"/>
              <a:t>Established trading location a short distance from Stillorgan S.C.</a:t>
            </a:r>
          </a:p>
          <a:p>
            <a:pPr lvl="0"/>
            <a:r>
              <a:rPr lang="en-IE" sz="6000" dirty="0"/>
              <a:t>Suit a variety of uses (subject to p.p.)</a:t>
            </a:r>
          </a:p>
          <a:p>
            <a:pPr marL="0" lvl="0" indent="0">
              <a:buNone/>
            </a:pPr>
            <a:endParaRPr lang="en-IE" sz="3200" dirty="0"/>
          </a:p>
          <a:p>
            <a:pPr marL="0" indent="0">
              <a:lnSpc>
                <a:spcPct val="120000"/>
              </a:lnSpc>
              <a:spcBef>
                <a:spcPts val="0"/>
              </a:spcBef>
              <a:buNone/>
            </a:pPr>
            <a:endParaRPr lang="en-IE" sz="2000" dirty="0"/>
          </a:p>
          <a:p>
            <a:pPr marL="0" indent="0">
              <a:lnSpc>
                <a:spcPct val="170000"/>
              </a:lnSpc>
              <a:spcBef>
                <a:spcPts val="0"/>
              </a:spcBef>
              <a:buNone/>
            </a:pPr>
            <a:r>
              <a:rPr lang="en-IE" sz="1600" b="1" dirty="0">
                <a:solidFill>
                  <a:srgbClr val="004620"/>
                </a:solidFill>
              </a:rPr>
              <a:t>____________________________________________________________________________________________________________________________________________________________________</a:t>
            </a:r>
          </a:p>
          <a:p>
            <a:pPr marL="0" indent="0">
              <a:buNone/>
            </a:pPr>
            <a:endParaRPr lang="en-IE" sz="2000" b="1" dirty="0"/>
          </a:p>
          <a:p>
            <a:pPr marL="0" indent="0">
              <a:buNone/>
            </a:pPr>
            <a:r>
              <a:rPr lang="en-IE" sz="8000" b="1" dirty="0"/>
              <a:t>O’MAHONY AUCTIONEERS</a:t>
            </a:r>
          </a:p>
          <a:p>
            <a:pPr marL="0" indent="0">
              <a:buNone/>
            </a:pPr>
            <a:r>
              <a:rPr lang="en-IE" sz="6400" b="1" dirty="0"/>
              <a:t>T. +353 (0) 1 298 3500   E. property@omahony.ie</a:t>
            </a:r>
          </a:p>
          <a:p>
            <a:pPr marL="0" indent="0">
              <a:buNone/>
            </a:pPr>
            <a:r>
              <a:rPr lang="en-IE" sz="6400" b="1" dirty="0"/>
              <a:t>www.omahony.ie</a:t>
            </a:r>
          </a:p>
          <a:p>
            <a:pPr marL="0" indent="0">
              <a:buNone/>
            </a:pPr>
            <a:r>
              <a:rPr lang="en-IE" sz="4800" dirty="0"/>
              <a:t>2 Willowfield Park, Goatstown, Dublin 14</a:t>
            </a:r>
            <a:r>
              <a:rPr lang="en-IE" sz="4800" b="1" dirty="0"/>
              <a:t>, </a:t>
            </a:r>
            <a:r>
              <a:rPr lang="en-IE" sz="4800" dirty="0"/>
              <a:t>D14 E6K6.</a:t>
            </a:r>
          </a:p>
          <a:p>
            <a:pPr marL="0" indent="0">
              <a:buNone/>
            </a:pPr>
            <a:r>
              <a:rPr lang="en-IE" sz="4400" dirty="0">
                <a:cs typeface="Arial" panose="020B0604020202020204" pitchFamily="34" charset="0"/>
              </a:rPr>
              <a:t>PSRA no.001493</a:t>
            </a:r>
            <a:endParaRPr lang="en-GB" sz="4400" dirty="0">
              <a:cs typeface="Arial" panose="020B0604020202020204" pitchFamily="34" charset="0"/>
            </a:endParaRPr>
          </a:p>
          <a:p>
            <a:pPr marL="0" indent="0">
              <a:buNone/>
            </a:pPr>
            <a:r>
              <a:rPr lang="en-IE" sz="2600" dirty="0"/>
              <a:t>                                                                                                                                </a:t>
            </a:r>
            <a:r>
              <a:rPr lang="en-IE" sz="4000" b="1" dirty="0"/>
              <a:t>	</a:t>
            </a:r>
            <a:endParaRPr lang="en-IE" sz="7200" dirty="0">
              <a:solidFill>
                <a:srgbClr val="FF0000"/>
              </a:solidFill>
            </a:endParaRPr>
          </a:p>
        </p:txBody>
      </p:sp>
      <p:pic>
        <p:nvPicPr>
          <p:cNvPr id="10" name="Picture 9">
            <a:extLst>
              <a:ext uri="{FF2B5EF4-FFF2-40B4-BE49-F238E27FC236}">
                <a16:creationId xmlns:a16="http://schemas.microsoft.com/office/drawing/2014/main" id="{D408FC3A-D7A2-868B-4F78-E3C06341B5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4559" y="8627924"/>
            <a:ext cx="1095811" cy="1095811"/>
          </a:xfrm>
          <a:prstGeom prst="rect">
            <a:avLst/>
          </a:prstGeom>
          <a:ln w="15875">
            <a:solidFill>
              <a:schemeClr val="tx1"/>
            </a:solidFill>
          </a:ln>
        </p:spPr>
      </p:pic>
      <p:pic>
        <p:nvPicPr>
          <p:cNvPr id="3" name="Picture 2">
            <a:extLst>
              <a:ext uri="{FF2B5EF4-FFF2-40B4-BE49-F238E27FC236}">
                <a16:creationId xmlns:a16="http://schemas.microsoft.com/office/drawing/2014/main" id="{46205B9A-96C1-645B-21F6-39CE984F53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095" y="1296503"/>
            <a:ext cx="6083808" cy="4562856"/>
          </a:xfrm>
          <a:prstGeom prst="rect">
            <a:avLst/>
          </a:prstGeom>
          <a:ln>
            <a:solidFill>
              <a:schemeClr val="tx1"/>
            </a:solidFill>
          </a:ln>
        </p:spPr>
      </p:pic>
    </p:spTree>
    <p:extLst>
      <p:ext uri="{BB962C8B-B14F-4D97-AF65-F5344CB8AC3E}">
        <p14:creationId xmlns:p14="http://schemas.microsoft.com/office/powerpoint/2010/main" val="1981050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0B0CFA-49AB-D422-3AA8-0905D194F694}"/>
              </a:ext>
            </a:extLst>
          </p:cNvPr>
          <p:cNvSpPr/>
          <p:nvPr/>
        </p:nvSpPr>
        <p:spPr>
          <a:xfrm>
            <a:off x="183029" y="142452"/>
            <a:ext cx="6455741" cy="10021205"/>
          </a:xfrm>
          <a:prstGeom prst="rect">
            <a:avLst/>
          </a:prstGeom>
        </p:spPr>
        <p:txBody>
          <a:bodyPr wrap="square">
            <a:spAutoFit/>
          </a:bodyPr>
          <a:lstStyle/>
          <a:p>
            <a:endParaRPr lang="en-IE" sz="400" b="1" dirty="0">
              <a:solidFill>
                <a:srgbClr val="FF0000"/>
              </a:solidFill>
            </a:endParaRPr>
          </a:p>
          <a:p>
            <a:endParaRPr lang="en-IE" sz="400" b="1" dirty="0">
              <a:solidFill>
                <a:srgbClr val="FF0000"/>
              </a:solidFill>
            </a:endParaRPr>
          </a:p>
          <a:p>
            <a:endParaRPr lang="en-IE" sz="400" b="1" dirty="0">
              <a:solidFill>
                <a:srgbClr val="FF0000"/>
              </a:solidFill>
            </a:endParaRPr>
          </a:p>
          <a:p>
            <a:endParaRPr lang="en-IE" sz="400" b="1" dirty="0">
              <a:solidFill>
                <a:srgbClr val="FF0000"/>
              </a:solidFill>
            </a:endParaRPr>
          </a:p>
          <a:p>
            <a:endParaRPr lang="en-IE" sz="400" b="1" dirty="0">
              <a:solidFill>
                <a:srgbClr val="FF0000"/>
              </a:solidFill>
            </a:endParaRPr>
          </a:p>
          <a:p>
            <a:endParaRPr lang="en-IE" sz="1200" dirty="0"/>
          </a:p>
          <a:p>
            <a:endParaRPr lang="en-IE" sz="1000" b="1"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r>
              <a:rPr lang="en-IE" sz="1000" dirty="0">
                <a:solidFill>
                  <a:srgbClr val="FF0000"/>
                </a:solidFill>
              </a:rPr>
              <a:t> </a:t>
            </a:r>
          </a:p>
          <a:p>
            <a:r>
              <a:rPr lang="en-IE" sz="1000" dirty="0">
                <a:solidFill>
                  <a:srgbClr val="FF0000"/>
                </a:solidFill>
              </a:rPr>
              <a:t> </a:t>
            </a:r>
          </a:p>
          <a:p>
            <a:endParaRPr lang="en-IE" sz="8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IE" sz="1000" dirty="0">
              <a:solidFill>
                <a:srgbClr val="FF0000"/>
              </a:solidFill>
            </a:endParaRPr>
          </a:p>
          <a:p>
            <a:endParaRPr lang="en-GB" dirty="0"/>
          </a:p>
          <a:p>
            <a:endParaRPr lang="en-GB" dirty="0"/>
          </a:p>
          <a:p>
            <a:endParaRPr lang="en-GB" dirty="0"/>
          </a:p>
          <a:p>
            <a:endParaRPr lang="en-GB" dirty="0"/>
          </a:p>
          <a:p>
            <a:endParaRPr lang="en-GB" dirty="0"/>
          </a:p>
          <a:p>
            <a:endParaRPr lang="en-GB" dirty="0"/>
          </a:p>
          <a:p>
            <a:r>
              <a:rPr lang="en-GB" dirty="0"/>
              <a:t> </a:t>
            </a:r>
            <a:endParaRPr lang="en-IE" dirty="0"/>
          </a:p>
          <a:p>
            <a:r>
              <a:rPr lang="en-GB" dirty="0"/>
              <a:t> </a:t>
            </a:r>
            <a:endParaRPr lang="en-IE" dirty="0"/>
          </a:p>
          <a:p>
            <a:r>
              <a:rPr lang="en-GB" dirty="0"/>
              <a:t> </a:t>
            </a:r>
            <a:endParaRPr lang="en-IE" dirty="0"/>
          </a:p>
          <a:p>
            <a:r>
              <a:rPr lang="en-GB" dirty="0"/>
              <a:t> </a:t>
            </a:r>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pPr algn="just"/>
            <a:endParaRPr lang="en-GB" sz="600" dirty="0">
              <a:latin typeface="Arial" panose="020B0604020202020204" pitchFamily="34" charset="0"/>
              <a:cs typeface="Arial" panose="020B0604020202020204" pitchFamily="34" charset="0"/>
            </a:endParaRPr>
          </a:p>
          <a:p>
            <a:r>
              <a:rPr lang="en-IE" sz="1400" b="1" dirty="0"/>
              <a:t>Contact: 	O’Mahony Auctioneers</a:t>
            </a:r>
          </a:p>
          <a:p>
            <a:r>
              <a:rPr lang="en-IE" sz="1400" b="1" dirty="0"/>
              <a:t>		T. +353 (0) 1 298 3500   E. property@omahony.ie      </a:t>
            </a:r>
          </a:p>
          <a:p>
            <a:r>
              <a:rPr lang="en-IE" sz="1400" b="1" dirty="0"/>
              <a:t>		www.omahony.ie</a:t>
            </a:r>
          </a:p>
          <a:p>
            <a:endParaRPr lang="en-IE" sz="500" b="1" dirty="0"/>
          </a:p>
          <a:p>
            <a:pPr marL="0" indent="0">
              <a:buNone/>
            </a:pPr>
            <a:r>
              <a:rPr lang="en-IE" sz="1500" b="1" dirty="0"/>
              <a:t>Negotiators:   </a:t>
            </a:r>
            <a:r>
              <a:rPr lang="en-IE" sz="1300" dirty="0"/>
              <a:t>Martin O’Mahony, </a:t>
            </a:r>
            <a:r>
              <a:rPr lang="en-IE" sz="1100" dirty="0"/>
              <a:t>FIPAV. </a:t>
            </a:r>
            <a:r>
              <a:rPr lang="en-IE" sz="1300" dirty="0"/>
              <a:t>Jennifer O’Mahony, </a:t>
            </a:r>
            <a:r>
              <a:rPr lang="en-IE" sz="1100" dirty="0"/>
              <a:t>BSc(Hons) MIPAV. </a:t>
            </a:r>
          </a:p>
          <a:p>
            <a:pPr algn="just"/>
            <a:endParaRPr lang="en-GB" sz="680" dirty="0">
              <a:solidFill>
                <a:srgbClr val="231F20"/>
              </a:solidFill>
              <a:effectLst/>
              <a:latin typeface="Arial" panose="020B0604020202020204" pitchFamily="34" charset="0"/>
              <a:ea typeface="Arial" panose="020B0604020202020204" pitchFamily="34" charset="0"/>
            </a:endParaRPr>
          </a:p>
          <a:p>
            <a:pPr algn="just"/>
            <a:endParaRPr lang="en-GB" sz="680" dirty="0">
              <a:solidFill>
                <a:srgbClr val="231F20"/>
              </a:solidFill>
              <a:effectLst/>
              <a:latin typeface="Arial" panose="020B0604020202020204" pitchFamily="34" charset="0"/>
              <a:ea typeface="Arial" panose="020B0604020202020204" pitchFamily="34" charset="0"/>
            </a:endParaRPr>
          </a:p>
          <a:p>
            <a:pPr algn="just"/>
            <a:r>
              <a:rPr lang="en-GB" sz="680" dirty="0">
                <a:solidFill>
                  <a:srgbClr val="231F20"/>
                </a:solidFill>
                <a:effectLst/>
                <a:latin typeface="Arial" panose="020B0604020202020204" pitchFamily="34" charset="0"/>
                <a:ea typeface="Arial" panose="020B0604020202020204" pitchFamily="34" charset="0"/>
              </a:rPr>
              <a:t>O’Mahony</a:t>
            </a:r>
            <a:r>
              <a:rPr lang="en-GB" sz="680" spc="-9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Auctioneers</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for</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themselves</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and</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for</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seller</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of</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this</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property</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whose</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agents</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they</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are</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give</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notice</a:t>
            </a:r>
            <a:r>
              <a:rPr lang="en-GB" sz="680" spc="-5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that the introduction and the particulars are intended to give a fair and substantially correct overall description for the guidance of any intending purchaser and do not constitute part of any offer or contract. No responsibility is</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assumed</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for</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accuracy</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of</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individual</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items.</a:t>
            </a:r>
            <a:r>
              <a:rPr lang="en-GB" sz="680" spc="11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Prospective</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purchasers</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ought</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to</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seek</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their</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own</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professional advice. All descriptions, dimension areas, references to conditions and necessary permissions for use and occupation and other details are given in good faith, and are believed to be correct, but any intending purchaser should not rely on them as statements or representations of fact but must satisfy themselves     by inspection or otherwise as to the correctness of them. Please note we have not tested any apparatus, ﬁxtures,</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ﬁttings,</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or</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services</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relating</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to</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this</a:t>
            </a:r>
            <a:r>
              <a:rPr lang="en-GB" sz="680" spc="-30" dirty="0">
                <a:solidFill>
                  <a:srgbClr val="231F20"/>
                </a:solidFill>
                <a:effectLst/>
                <a:latin typeface="Arial" panose="020B0604020202020204" pitchFamily="34" charset="0"/>
                <a:ea typeface="Arial" panose="020B0604020202020204" pitchFamily="34" charset="0"/>
              </a:rPr>
              <a:t> </a:t>
            </a:r>
            <a:r>
              <a:rPr lang="en-GB" sz="680" spc="-10" dirty="0">
                <a:solidFill>
                  <a:srgbClr val="231F20"/>
                </a:solidFill>
                <a:effectLst/>
                <a:latin typeface="Arial" panose="020B0604020202020204" pitchFamily="34" charset="0"/>
                <a:ea typeface="Arial" panose="020B0604020202020204" pitchFamily="34" charset="0"/>
              </a:rPr>
              <a:t>property.</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Interested</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parties</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must</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undertake</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their</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own</a:t>
            </a:r>
            <a:r>
              <a:rPr lang="en-GB" sz="680" spc="-3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investigation into</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working</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order</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of</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these</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items.</a:t>
            </a:r>
            <a:r>
              <a:rPr lang="en-GB" sz="680" spc="-6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All</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measurements</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are</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approximate,</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and</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photographs</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&amp;</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ﬂoorplan/s</a:t>
            </a:r>
            <a:r>
              <a:rPr lang="en-GB" sz="680" spc="-2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are provided for guidance </a:t>
            </a:r>
            <a:r>
              <a:rPr lang="en-GB" sz="680" spc="-15" dirty="0">
                <a:solidFill>
                  <a:srgbClr val="231F20"/>
                </a:solidFill>
                <a:effectLst/>
                <a:latin typeface="Arial" panose="020B0604020202020204" pitchFamily="34" charset="0"/>
                <a:ea typeface="Arial" panose="020B0604020202020204" pitchFamily="34" charset="0"/>
              </a:rPr>
              <a:t>only. </a:t>
            </a:r>
            <a:r>
              <a:rPr lang="en-GB" sz="680" dirty="0">
                <a:solidFill>
                  <a:srgbClr val="231F20"/>
                </a:solidFill>
                <a:effectLst/>
                <a:latin typeface="Arial" panose="020B0604020202020204" pitchFamily="34" charset="0"/>
                <a:ea typeface="Arial" panose="020B0604020202020204" pitchFamily="34" charset="0"/>
              </a:rPr>
              <a:t>All interested parties should satisfy themselves by independent veriﬁcation and undertake</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their</a:t>
            </a:r>
            <a:r>
              <a:rPr lang="en-GB" sz="680" spc="-4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own</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due</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diligence</a:t>
            </a:r>
            <a:r>
              <a:rPr lang="en-GB" sz="680" spc="-4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as</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to</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accuracy</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of</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a:t>
            </a:r>
            <a:r>
              <a:rPr lang="en-GB" sz="680" spc="-40"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measurements</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and</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overall</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area</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as</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stated</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and</a:t>
            </a:r>
            <a:r>
              <a:rPr lang="en-GB" sz="680" spc="-4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the accuracy of any ﬁxtures and ﬁttings as described and the information</a:t>
            </a:r>
            <a:r>
              <a:rPr lang="en-GB" sz="680" spc="-75" dirty="0">
                <a:solidFill>
                  <a:srgbClr val="231F20"/>
                </a:solidFill>
                <a:effectLst/>
                <a:latin typeface="Arial" panose="020B0604020202020204" pitchFamily="34" charset="0"/>
                <a:ea typeface="Arial" panose="020B0604020202020204" pitchFamily="34" charset="0"/>
              </a:rPr>
              <a:t> </a:t>
            </a:r>
            <a:r>
              <a:rPr lang="en-GB" sz="680" dirty="0">
                <a:solidFill>
                  <a:srgbClr val="231F20"/>
                </a:solidFill>
                <a:effectLst/>
                <a:latin typeface="Arial" panose="020B0604020202020204" pitchFamily="34" charset="0"/>
                <a:ea typeface="Arial" panose="020B0604020202020204" pitchFamily="34" charset="0"/>
              </a:rPr>
              <a:t>above.</a:t>
            </a:r>
            <a:endParaRPr lang="en-GB" sz="68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5C150E4-6F28-4486-8518-6863ABE0B2A2}"/>
              </a:ext>
            </a:extLst>
          </p:cNvPr>
          <p:cNvSpPr txBox="1"/>
          <p:nvPr/>
        </p:nvSpPr>
        <p:spPr>
          <a:xfrm>
            <a:off x="183030" y="298265"/>
            <a:ext cx="3148827" cy="4401205"/>
          </a:xfrm>
          <a:prstGeom prst="rect">
            <a:avLst/>
          </a:prstGeom>
          <a:noFill/>
        </p:spPr>
        <p:txBody>
          <a:bodyPr wrap="square" rtlCol="0">
            <a:spAutoFit/>
          </a:bodyPr>
          <a:lstStyle/>
          <a:p>
            <a:r>
              <a:rPr lang="en-IE" sz="1000" b="1" dirty="0">
                <a:solidFill>
                  <a:srgbClr val="FF0000"/>
                </a:solidFill>
              </a:rPr>
              <a:t>Description	</a:t>
            </a:r>
            <a:r>
              <a:rPr lang="en-IE" sz="1000" dirty="0">
                <a:solidFill>
                  <a:srgbClr val="FF0000"/>
                </a:solidFill>
              </a:rPr>
              <a:t>			</a:t>
            </a:r>
          </a:p>
          <a:p>
            <a:pPr algn="just"/>
            <a:r>
              <a:rPr lang="en-IE" sz="1000" dirty="0"/>
              <a:t>Vacant Freehold mixed use two storey commercial / residential unit with full vacant possession, situated in a developing area of residential apartment units, in vibrant Stillorgan Village with its many amenities.  </a:t>
            </a:r>
          </a:p>
          <a:p>
            <a:pPr algn="just"/>
            <a:r>
              <a:rPr lang="en-IE" sz="1000" dirty="0"/>
              <a:t> </a:t>
            </a:r>
          </a:p>
          <a:p>
            <a:pPr algn="just"/>
            <a:r>
              <a:rPr lang="en-IE" sz="1000" dirty="0"/>
              <a:t>This unit comprises a gross internal area of c.122 sq.m. with a ground floor retail unit of c.63 sq.m. and an overhead residential unit of c.59 sq.m. with its own separate access.  </a:t>
            </a:r>
          </a:p>
          <a:p>
            <a:pPr algn="just"/>
            <a:endParaRPr lang="en-IE" sz="1000" dirty="0"/>
          </a:p>
          <a:p>
            <a:pPr algn="just"/>
            <a:r>
              <a:rPr lang="en-IE" sz="1000" dirty="0"/>
              <a:t>A double gated rear side entrance leads to a yard/parking area (c.62 sq.m.) with access to a large detached storage unit of c.20 sq.m.</a:t>
            </a:r>
          </a:p>
          <a:p>
            <a:pPr algn="just"/>
            <a:r>
              <a:rPr lang="en-IE" sz="1000" dirty="0"/>
              <a:t> </a:t>
            </a:r>
          </a:p>
          <a:p>
            <a:pPr algn="just"/>
            <a:r>
              <a:rPr lang="en-IE" sz="1000" dirty="0"/>
              <a:t>The retail unit was previously used as a Bookmakers Shop and more recently as a Dry Cleaners.</a:t>
            </a:r>
          </a:p>
          <a:p>
            <a:pPr algn="just"/>
            <a:r>
              <a:rPr lang="en-IE" sz="1000" dirty="0"/>
              <a:t> </a:t>
            </a:r>
          </a:p>
          <a:p>
            <a:pPr algn="just"/>
            <a:r>
              <a:rPr lang="en-IE" sz="1000" dirty="0"/>
              <a:t>This prime unit is located adjacent to the old Stillorgan  Orchard Pub which now has F.P.P for 41 Apartments together with ground floor Commercial Units.  Directly opposite the property is the former Blakes / Esmonde Motors Site, which has F.P.P. for a 377 ‘build to rent’ apartments together with a commercial element.</a:t>
            </a:r>
          </a:p>
          <a:p>
            <a:pPr algn="just"/>
            <a:endParaRPr lang="en-IE" sz="1000" dirty="0"/>
          </a:p>
          <a:p>
            <a:pPr algn="just"/>
            <a:r>
              <a:rPr lang="en-IE" sz="1000" dirty="0"/>
              <a:t>Suitable for a variety of uses (subject to PP).</a:t>
            </a:r>
          </a:p>
          <a:p>
            <a:pPr algn="just"/>
            <a:endParaRPr lang="en-IE" sz="1000" dirty="0"/>
          </a:p>
        </p:txBody>
      </p:sp>
      <p:sp>
        <p:nvSpPr>
          <p:cNvPr id="13" name="TextBox 12">
            <a:extLst>
              <a:ext uri="{FF2B5EF4-FFF2-40B4-BE49-F238E27FC236}">
                <a16:creationId xmlns:a16="http://schemas.microsoft.com/office/drawing/2014/main" id="{073CD7B5-A0C6-4DD8-9977-D7B13D2F6298}"/>
              </a:ext>
            </a:extLst>
          </p:cNvPr>
          <p:cNvSpPr txBox="1"/>
          <p:nvPr/>
        </p:nvSpPr>
        <p:spPr>
          <a:xfrm>
            <a:off x="3489944" y="298265"/>
            <a:ext cx="3276616" cy="4401205"/>
          </a:xfrm>
          <a:prstGeom prst="rect">
            <a:avLst/>
          </a:prstGeom>
          <a:noFill/>
        </p:spPr>
        <p:txBody>
          <a:bodyPr wrap="square" rtlCol="0">
            <a:spAutoFit/>
          </a:bodyPr>
          <a:lstStyle/>
          <a:p>
            <a:r>
              <a:rPr lang="en-GB" sz="700" dirty="0"/>
              <a:t>●</a:t>
            </a:r>
            <a:r>
              <a:rPr lang="en-IE" sz="700" dirty="0"/>
              <a:t>   </a:t>
            </a:r>
            <a:r>
              <a:rPr lang="en-IE" sz="1000" dirty="0"/>
              <a:t>Retail Shop of c.63 sq.m. (c.681 sq.ft.)</a:t>
            </a:r>
          </a:p>
          <a:p>
            <a:r>
              <a:rPr lang="en-GB" sz="700" dirty="0"/>
              <a:t>●</a:t>
            </a:r>
            <a:r>
              <a:rPr lang="en-IE" sz="700" dirty="0"/>
              <a:t>   </a:t>
            </a:r>
            <a:r>
              <a:rPr lang="en-IE" sz="1000" dirty="0"/>
              <a:t>Overhead 2 bed Residential unit c.59 sq.m. (c.636 sq.ft.)</a:t>
            </a:r>
          </a:p>
          <a:p>
            <a:r>
              <a:rPr lang="en-GB" sz="700" dirty="0"/>
              <a:t>●</a:t>
            </a:r>
            <a:r>
              <a:rPr lang="en-IE" sz="700" dirty="0"/>
              <a:t>   </a:t>
            </a:r>
            <a:r>
              <a:rPr lang="en-IE" sz="1000" dirty="0"/>
              <a:t>Vacant possession of entire</a:t>
            </a:r>
          </a:p>
          <a:p>
            <a:r>
              <a:rPr lang="en-GB" sz="700" dirty="0"/>
              <a:t>●</a:t>
            </a:r>
            <a:r>
              <a:rPr lang="en-IE" sz="700" dirty="0"/>
              <a:t>   </a:t>
            </a:r>
            <a:r>
              <a:rPr lang="en-IE" sz="1000" dirty="0"/>
              <a:t>Shop frontage of c.6.5m (c.21’4”)</a:t>
            </a:r>
          </a:p>
          <a:p>
            <a:r>
              <a:rPr lang="en-GB" sz="700" dirty="0"/>
              <a:t>●</a:t>
            </a:r>
            <a:r>
              <a:rPr lang="en-IE" sz="700" dirty="0"/>
              <a:t>   </a:t>
            </a:r>
            <a:r>
              <a:rPr lang="en-IE" sz="1000" dirty="0"/>
              <a:t>Side entrance</a:t>
            </a:r>
          </a:p>
          <a:p>
            <a:r>
              <a:rPr lang="en-GB" sz="700" dirty="0"/>
              <a:t>●</a:t>
            </a:r>
            <a:r>
              <a:rPr lang="en-IE" sz="700" dirty="0"/>
              <a:t>   </a:t>
            </a:r>
            <a:r>
              <a:rPr lang="en-IE" sz="1000" dirty="0"/>
              <a:t>Double gates to rear yard </a:t>
            </a:r>
          </a:p>
          <a:p>
            <a:r>
              <a:rPr lang="en-GB" sz="700" dirty="0"/>
              <a:t>●</a:t>
            </a:r>
            <a:r>
              <a:rPr lang="en-IE" sz="700" dirty="0"/>
              <a:t>   </a:t>
            </a:r>
            <a:r>
              <a:rPr lang="en-IE" sz="1000" dirty="0"/>
              <a:t>Side Access to Store building of c.20 sq.m. (c.218 sq.ft.)</a:t>
            </a:r>
          </a:p>
          <a:p>
            <a:r>
              <a:rPr lang="en-GB" sz="700" dirty="0"/>
              <a:t>●</a:t>
            </a:r>
            <a:r>
              <a:rPr lang="en-IE" sz="700" dirty="0"/>
              <a:t>   </a:t>
            </a:r>
            <a:r>
              <a:rPr lang="en-IE" sz="1000" dirty="0"/>
              <a:t>Rear access to first floor Residential unit.</a:t>
            </a:r>
          </a:p>
          <a:p>
            <a:r>
              <a:rPr lang="en-GB" sz="700" dirty="0"/>
              <a:t>●</a:t>
            </a:r>
            <a:r>
              <a:rPr lang="en-IE" sz="700" dirty="0"/>
              <a:t>   </a:t>
            </a:r>
            <a:r>
              <a:rPr lang="en-IE" sz="1000" dirty="0"/>
              <a:t>Freehold Title</a:t>
            </a:r>
          </a:p>
          <a:p>
            <a:r>
              <a:rPr lang="en-GB" sz="700" dirty="0"/>
              <a:t>●</a:t>
            </a:r>
            <a:r>
              <a:rPr lang="en-IE" sz="700" dirty="0"/>
              <a:t>   </a:t>
            </a:r>
            <a:r>
              <a:rPr lang="en-IE" sz="1000" dirty="0"/>
              <a:t>Prime location</a:t>
            </a:r>
          </a:p>
          <a:p>
            <a:r>
              <a:rPr lang="en-GB" sz="700" dirty="0"/>
              <a:t>●</a:t>
            </a:r>
            <a:r>
              <a:rPr lang="en-IE" sz="700" dirty="0"/>
              <a:t>   </a:t>
            </a:r>
            <a:r>
              <a:rPr lang="en-IE" sz="1000" dirty="0"/>
              <a:t>Exciting developing location</a:t>
            </a:r>
            <a:endParaRPr lang="en-IE" sz="1000" dirty="0">
              <a:solidFill>
                <a:srgbClr val="FF0000"/>
              </a:solidFill>
            </a:endParaRPr>
          </a:p>
          <a:p>
            <a:pPr algn="just"/>
            <a:endParaRPr lang="en-IE" sz="800" b="1" dirty="0">
              <a:solidFill>
                <a:srgbClr val="FF0000"/>
              </a:solidFill>
            </a:endParaRPr>
          </a:p>
          <a:p>
            <a:pPr algn="just"/>
            <a:endParaRPr lang="en-IE" sz="800" b="1" dirty="0">
              <a:solidFill>
                <a:srgbClr val="FF0000"/>
              </a:solidFill>
            </a:endParaRPr>
          </a:p>
          <a:p>
            <a:pPr algn="just"/>
            <a:r>
              <a:rPr lang="en-IE" sz="1000" b="1" dirty="0">
                <a:solidFill>
                  <a:srgbClr val="FF0000"/>
                </a:solidFill>
              </a:rPr>
              <a:t>BER </a:t>
            </a:r>
          </a:p>
          <a:p>
            <a:pPr algn="just"/>
            <a:r>
              <a:rPr lang="en-IE" sz="950" dirty="0" err="1"/>
              <a:t>Commerical</a:t>
            </a:r>
            <a:r>
              <a:rPr lang="en-IE" sz="950" dirty="0"/>
              <a:t> B3                                               </a:t>
            </a:r>
          </a:p>
          <a:p>
            <a:pPr algn="just"/>
            <a:r>
              <a:rPr lang="en-IE" sz="950" dirty="0"/>
              <a:t>BER no. 800903692. EPI 1820.15 kWh/</a:t>
            </a:r>
            <a:r>
              <a:rPr lang="en-GB" sz="950" dirty="0"/>
              <a:t>m²</a:t>
            </a:r>
            <a:r>
              <a:rPr lang="en-IE" sz="950" dirty="0"/>
              <a:t>/yr 0.91</a:t>
            </a:r>
          </a:p>
          <a:p>
            <a:pPr algn="just"/>
            <a:endParaRPr lang="en-IE" sz="200" dirty="0"/>
          </a:p>
          <a:p>
            <a:pPr algn="just"/>
            <a:endParaRPr lang="en-IE" sz="200" dirty="0"/>
          </a:p>
          <a:p>
            <a:pPr algn="just"/>
            <a:r>
              <a:rPr lang="en-IE" sz="950" dirty="0"/>
              <a:t>Residential G</a:t>
            </a:r>
          </a:p>
          <a:p>
            <a:pPr algn="just"/>
            <a:r>
              <a:rPr lang="en-IE" sz="950" dirty="0"/>
              <a:t>BER no. 102085917. EPI: 488.05 kWh/</a:t>
            </a:r>
            <a:r>
              <a:rPr lang="en-GB" sz="950" dirty="0"/>
              <a:t>m²</a:t>
            </a:r>
            <a:r>
              <a:rPr lang="en-IE" sz="950" dirty="0"/>
              <a:t>/yr .</a:t>
            </a:r>
          </a:p>
          <a:p>
            <a:pPr algn="just"/>
            <a:endParaRPr lang="en-IE" sz="800" dirty="0"/>
          </a:p>
          <a:p>
            <a:pPr algn="just"/>
            <a:r>
              <a:rPr lang="en-IE" sz="900" b="1" dirty="0">
                <a:solidFill>
                  <a:srgbClr val="FF0000"/>
                </a:solidFill>
              </a:rPr>
              <a:t>VAT</a:t>
            </a:r>
          </a:p>
          <a:p>
            <a:pPr algn="just"/>
            <a:r>
              <a:rPr lang="en-IE" sz="900" dirty="0"/>
              <a:t>We are advised that VAT does not apply to this sale.</a:t>
            </a:r>
          </a:p>
          <a:p>
            <a:endParaRPr lang="en-IE" sz="800" dirty="0"/>
          </a:p>
          <a:p>
            <a:r>
              <a:rPr lang="en-IE" sz="1000" b="1" dirty="0">
                <a:solidFill>
                  <a:srgbClr val="FF0000"/>
                </a:solidFill>
              </a:rPr>
              <a:t>Viewing</a:t>
            </a:r>
          </a:p>
          <a:p>
            <a:pPr algn="just"/>
            <a:r>
              <a:rPr lang="en-IE" sz="1000" dirty="0"/>
              <a:t>Strictly and only by prior appointment with our office.</a:t>
            </a:r>
          </a:p>
          <a:p>
            <a:endParaRPr lang="en-IE" sz="800" dirty="0"/>
          </a:p>
          <a:p>
            <a:r>
              <a:rPr lang="en-IE" sz="1000" b="1" dirty="0">
                <a:solidFill>
                  <a:srgbClr val="FF0000"/>
                </a:solidFill>
              </a:rPr>
              <a:t>Note: </a:t>
            </a:r>
          </a:p>
          <a:p>
            <a:pPr algn="just"/>
            <a:r>
              <a:rPr lang="en-IE" sz="1000" dirty="0"/>
              <a:t>Any intended purchaser will need to satisfy themselves as to the exact area of the subject property, and the details provided herewith.</a:t>
            </a:r>
          </a:p>
        </p:txBody>
      </p:sp>
      <p:pic>
        <p:nvPicPr>
          <p:cNvPr id="5" name="Picture 4">
            <a:extLst>
              <a:ext uri="{FF2B5EF4-FFF2-40B4-BE49-F238E27FC236}">
                <a16:creationId xmlns:a16="http://schemas.microsoft.com/office/drawing/2014/main" id="{D05F33B6-144E-8276-4158-206C46C9D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1986" y="7953131"/>
            <a:ext cx="844506" cy="844506"/>
          </a:xfrm>
          <a:prstGeom prst="rect">
            <a:avLst/>
          </a:prstGeom>
          <a:ln w="15875">
            <a:solidFill>
              <a:schemeClr val="tx1"/>
            </a:solidFill>
          </a:ln>
        </p:spPr>
      </p:pic>
      <p:pic>
        <p:nvPicPr>
          <p:cNvPr id="8" name="Picture 7">
            <a:extLst>
              <a:ext uri="{FF2B5EF4-FFF2-40B4-BE49-F238E27FC236}">
                <a16:creationId xmlns:a16="http://schemas.microsoft.com/office/drawing/2014/main" id="{07E84E7F-3C39-E4F6-0A72-049278D334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8104" y="2397766"/>
            <a:ext cx="299275" cy="105574"/>
          </a:xfrm>
          <a:prstGeom prst="rect">
            <a:avLst/>
          </a:prstGeom>
        </p:spPr>
      </p:pic>
      <p:pic>
        <p:nvPicPr>
          <p:cNvPr id="7" name="Picture 6">
            <a:extLst>
              <a:ext uri="{FF2B5EF4-FFF2-40B4-BE49-F238E27FC236}">
                <a16:creationId xmlns:a16="http://schemas.microsoft.com/office/drawing/2014/main" id="{36FDD440-E720-E784-73D0-3926B6DCF9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14719" y="2768363"/>
            <a:ext cx="299279" cy="105574"/>
          </a:xfrm>
          <a:prstGeom prst="rect">
            <a:avLst/>
          </a:prstGeom>
        </p:spPr>
      </p:pic>
      <p:pic>
        <p:nvPicPr>
          <p:cNvPr id="12" name="Picture 11">
            <a:extLst>
              <a:ext uri="{FF2B5EF4-FFF2-40B4-BE49-F238E27FC236}">
                <a16:creationId xmlns:a16="http://schemas.microsoft.com/office/drawing/2014/main" id="{9CB862B1-B884-CAD1-4D46-37DE22B6EE6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9922" y="5082308"/>
            <a:ext cx="3037711" cy="2078933"/>
          </a:xfrm>
          <a:prstGeom prst="rect">
            <a:avLst/>
          </a:prstGeom>
          <a:ln w="12700">
            <a:solidFill>
              <a:schemeClr val="tx1"/>
            </a:solidFill>
          </a:ln>
        </p:spPr>
      </p:pic>
      <p:pic>
        <p:nvPicPr>
          <p:cNvPr id="6" name="Picture 5">
            <a:extLst>
              <a:ext uri="{FF2B5EF4-FFF2-40B4-BE49-F238E27FC236}">
                <a16:creationId xmlns:a16="http://schemas.microsoft.com/office/drawing/2014/main" id="{21A7122F-16BA-3342-C44C-E4EA0B1B9C9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10368" y="5082309"/>
            <a:ext cx="2848765" cy="2136574"/>
          </a:xfrm>
          <a:prstGeom prst="rect">
            <a:avLst/>
          </a:prstGeom>
          <a:ln w="12700">
            <a:solidFill>
              <a:schemeClr val="tx1"/>
            </a:solidFill>
          </a:ln>
        </p:spPr>
      </p:pic>
    </p:spTree>
    <p:extLst>
      <p:ext uri="{BB962C8B-B14F-4D97-AF65-F5344CB8AC3E}">
        <p14:creationId xmlns:p14="http://schemas.microsoft.com/office/powerpoint/2010/main" val="11302078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815</Words>
  <Application>Microsoft Office PowerPoint</Application>
  <PresentationFormat>A4 Paper (210x297 mm)</PresentationFormat>
  <Paragraphs>145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12 The Hill, Stillorgan,  Co Dublin, A94 R125 ________________________________________________________________________________________________________________________________________________________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Former Model School, Church Avenue, Glasnevin, Dublin 9  Excellent Re-Development Opportunity __________________________________________________________________________________</dc:title>
  <dc:creator>Jennifer</dc:creator>
  <cp:lastModifiedBy>O'Mahony Auctioneers</cp:lastModifiedBy>
  <cp:revision>180</cp:revision>
  <cp:lastPrinted>2025-10-16T10:52:48Z</cp:lastPrinted>
  <dcterms:created xsi:type="dcterms:W3CDTF">2018-10-12T10:39:54Z</dcterms:created>
  <dcterms:modified xsi:type="dcterms:W3CDTF">2025-10-16T13:13:42Z</dcterms:modified>
</cp:coreProperties>
</file>